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57" r:id="rId4"/>
    <p:sldId id="258" r:id="rId5"/>
    <p:sldId id="263" r:id="rId6"/>
    <p:sldId id="273" r:id="rId7"/>
    <p:sldId id="272" r:id="rId8"/>
    <p:sldId id="270" r:id="rId9"/>
    <p:sldId id="269" r:id="rId10"/>
    <p:sldId id="271" r:id="rId11"/>
    <p:sldId id="268" r:id="rId12"/>
    <p:sldId id="259" r:id="rId13"/>
    <p:sldId id="260" r:id="rId14"/>
    <p:sldId id="27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76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44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23156-5D8C-4E02-881B-4D2065D4D69E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4DE4-049B-497C-82BC-E47EFF442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86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23156-5D8C-4E02-881B-4D2065D4D69E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4DE4-049B-497C-82BC-E47EFF442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37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23156-5D8C-4E02-881B-4D2065D4D69E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4DE4-049B-497C-82BC-E47EFF4428D0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6972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23156-5D8C-4E02-881B-4D2065D4D69E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4DE4-049B-497C-82BC-E47EFF442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1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23156-5D8C-4E02-881B-4D2065D4D69E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4DE4-049B-497C-82BC-E47EFF4428D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9246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23156-5D8C-4E02-881B-4D2065D4D69E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4DE4-049B-497C-82BC-E47EFF442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42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23156-5D8C-4E02-881B-4D2065D4D69E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4DE4-049B-497C-82BC-E47EFF442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24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23156-5D8C-4E02-881B-4D2065D4D69E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4DE4-049B-497C-82BC-E47EFF442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36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23156-5D8C-4E02-881B-4D2065D4D69E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4DE4-049B-497C-82BC-E47EFF442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658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23156-5D8C-4E02-881B-4D2065D4D69E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4DE4-049B-497C-82BC-E47EFF442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25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23156-5D8C-4E02-881B-4D2065D4D69E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4DE4-049B-497C-82BC-E47EFF442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83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23156-5D8C-4E02-881B-4D2065D4D69E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4DE4-049B-497C-82BC-E47EFF442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57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23156-5D8C-4E02-881B-4D2065D4D69E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4DE4-049B-497C-82BC-E47EFF442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19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23156-5D8C-4E02-881B-4D2065D4D69E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4DE4-049B-497C-82BC-E47EFF442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35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23156-5D8C-4E02-881B-4D2065D4D69E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4DE4-049B-497C-82BC-E47EFF442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90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23156-5D8C-4E02-881B-4D2065D4D69E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4DE4-049B-497C-82BC-E47EFF442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485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23156-5D8C-4E02-881B-4D2065D4D69E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F584DE4-049B-497C-82BC-E47EFF442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72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scpl.org/sports/pickleball-anyone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amazon.com/gp/product/B083S63BRF/ref=ox_sc_saved_title_1?smid=A10PRH2DFOVNA8&amp;psc=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ckleballcentral.com/" TargetMode="External"/><Relationship Id="rId2" Type="http://schemas.openxmlformats.org/officeDocument/2006/relationships/hyperlink" Target="https://usapickleball.org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shorts/dA81lyxs2YQ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80A40-FFF1-45D4-A3C7-9FD25C5A1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032" y="606062"/>
            <a:ext cx="7766936" cy="1646302"/>
          </a:xfrm>
        </p:spPr>
        <p:txBody>
          <a:bodyPr/>
          <a:lstStyle/>
          <a:p>
            <a:pPr algn="ctr"/>
            <a:r>
              <a:rPr lang="en-US" sz="11500" dirty="0"/>
              <a:t>Pickleball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D3D751-AC09-4F12-96D8-0DBCB8415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476500" y="2543503"/>
            <a:ext cx="6098561" cy="284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83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48467-95FF-4C5D-8E44-E1A8538B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Second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F8610-8C0A-4FE5-A15F-1EC470A63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a rally in our Open Play Pickleball </a:t>
            </a:r>
          </a:p>
        </p:txBody>
      </p:sp>
    </p:spTree>
    <p:extLst>
      <p:ext uri="{BB962C8B-B14F-4D97-AF65-F5344CB8AC3E}">
        <p14:creationId xmlns:p14="http://schemas.microsoft.com/office/powerpoint/2010/main" val="2568075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1A585-E5BB-BE16-AE0F-73FDB55BA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G_1107_BEa1xW.mp4" descr="Open Play Pickleball Rally&#10;">
            <a:hlinkClick r:id="" action="ppaction://media"/>
            <a:extLst>
              <a:ext uri="{FF2B5EF4-FFF2-40B4-BE49-F238E27FC236}">
                <a16:creationId xmlns:a16="http://schemas.microsoft.com/office/drawing/2014/main" id="{6B6656A3-21C2-2520-C8B5-73FBA663838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715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6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6D3BB-798A-41B2-B00D-A4D787207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824" y="288506"/>
            <a:ext cx="8596668" cy="819807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Structure of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D0BE7-AC22-4F92-9A8B-115B8083F7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917" y="1164509"/>
            <a:ext cx="4599477" cy="4201866"/>
          </a:xfrm>
        </p:spPr>
        <p:txBody>
          <a:bodyPr>
            <a:noAutofit/>
          </a:bodyPr>
          <a:lstStyle/>
          <a:p>
            <a:r>
              <a:rPr lang="en-US" sz="1600" dirty="0"/>
              <a:t>Class structure</a:t>
            </a:r>
          </a:p>
          <a:p>
            <a:pPr lvl="1"/>
            <a:r>
              <a:rPr lang="en-US" dirty="0"/>
              <a:t>4-weeks sessions.</a:t>
            </a:r>
          </a:p>
          <a:p>
            <a:pPr lvl="1"/>
            <a:r>
              <a:rPr lang="en-US" dirty="0"/>
              <a:t>First 2 weeks are focusing on drills, learning the rules, and game play.</a:t>
            </a:r>
          </a:p>
          <a:p>
            <a:pPr lvl="1"/>
            <a:r>
              <a:rPr lang="en-US" dirty="0"/>
              <a:t>Last 2 weeks only games are play.</a:t>
            </a:r>
          </a:p>
          <a:p>
            <a:pPr lvl="1"/>
            <a:r>
              <a:rPr lang="en-US" dirty="0"/>
              <a:t>Same structure for both 55+ and 13+ and up class, however class structure can change base on the skill levels.</a:t>
            </a:r>
          </a:p>
          <a:p>
            <a:pPr lvl="1"/>
            <a:r>
              <a:rPr lang="en-US" dirty="0"/>
              <a:t>Classes run for 1 hour.</a:t>
            </a:r>
          </a:p>
          <a:p>
            <a:pPr lvl="1"/>
            <a:r>
              <a:rPr lang="en-US" dirty="0"/>
              <a:t>Fees: For 55+ is $20 and 13+ is $40, we charge enough to cover cost of 1 staff member and small amount for replacement equipment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C27A45-0AAF-464D-9238-E11E22F0C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5813" y="1164509"/>
            <a:ext cx="4184034" cy="3880773"/>
          </a:xfrm>
        </p:spPr>
        <p:txBody>
          <a:bodyPr>
            <a:normAutofit fontScale="47500" lnSpcReduction="20000"/>
          </a:bodyPr>
          <a:lstStyle/>
          <a:p>
            <a:r>
              <a:rPr lang="en-US" sz="3400" dirty="0"/>
              <a:t>Open play structure</a:t>
            </a:r>
          </a:p>
          <a:p>
            <a:pPr lvl="1"/>
            <a:r>
              <a:rPr lang="en-US" sz="3400" dirty="0"/>
              <a:t>Monthly registration for three days a week for  7 total hours of play time.</a:t>
            </a:r>
          </a:p>
          <a:p>
            <a:pPr lvl="2"/>
            <a:r>
              <a:rPr lang="en-US" sz="3400" dirty="0"/>
              <a:t>Monday, 5-7:30 pm, Wednesday, 8-10 am, and Saturday, 8-10:30 am</a:t>
            </a:r>
          </a:p>
          <a:p>
            <a:pPr lvl="1"/>
            <a:r>
              <a:rPr lang="en-US" sz="3400" dirty="0"/>
              <a:t>Staff put up nets, check in participants, and monitor the courts.</a:t>
            </a:r>
          </a:p>
          <a:p>
            <a:pPr lvl="1"/>
            <a:r>
              <a:rPr lang="en-US" sz="3400" dirty="0"/>
              <a:t> Participants rotate in when a courts is open. </a:t>
            </a:r>
          </a:p>
          <a:p>
            <a:pPr lvl="1"/>
            <a:r>
              <a:rPr lang="en-US" sz="3400" dirty="0"/>
              <a:t>30 per month with 12 average in attendance each day-Saturday is the busiest day with up to 30 in attendance. </a:t>
            </a:r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9D0B15-A09C-47A8-9141-626ECB1987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09"/>
          <a:stretch/>
        </p:blipFill>
        <p:spPr>
          <a:xfrm rot="5400000">
            <a:off x="7959539" y="4247070"/>
            <a:ext cx="2035470" cy="31233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817EC8-22C5-443E-8928-D4645EBA68E5}"/>
              </a:ext>
            </a:extLst>
          </p:cNvPr>
          <p:cNvSpPr txBox="1"/>
          <p:nvPr/>
        </p:nvSpPr>
        <p:spPr>
          <a:xfrm>
            <a:off x="330492" y="5375733"/>
            <a:ext cx="5765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Side note: we have paddles for use during the classes and open play, however many of the participants have their own Pickleball paddles.</a:t>
            </a:r>
          </a:p>
        </p:txBody>
      </p:sp>
    </p:spTree>
    <p:extLst>
      <p:ext uri="{BB962C8B-B14F-4D97-AF65-F5344CB8AC3E}">
        <p14:creationId xmlns:p14="http://schemas.microsoft.com/office/powerpoint/2010/main" val="1461033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E0B9A-2AFC-4526-AE3F-AC082FB4E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210" y="130941"/>
            <a:ext cx="8596668" cy="660400"/>
          </a:xfrm>
        </p:spPr>
        <p:txBody>
          <a:bodyPr/>
          <a:lstStyle/>
          <a:p>
            <a:pPr algn="ctr"/>
            <a:r>
              <a:rPr lang="en-US" dirty="0"/>
              <a:t>Getting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802D5-AC08-49D9-93CA-A95F868ED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844" y="649889"/>
            <a:ext cx="8596668" cy="5819228"/>
          </a:xfrm>
        </p:spPr>
        <p:txBody>
          <a:bodyPr/>
          <a:lstStyle/>
          <a:p>
            <a:r>
              <a:rPr lang="en-US" dirty="0"/>
              <a:t>Nets from Amazon.com: </a:t>
            </a:r>
            <a:r>
              <a:rPr lang="en-US" sz="1600" dirty="0">
                <a:hlinkClick r:id="rId2"/>
              </a:rPr>
              <a:t>https://www.amazon.com/gp/product/B083S63BRF/ref=ox_sc_saved_title_1?smid=A10PRH2DFOVNA8&amp;psc=1</a:t>
            </a:r>
            <a:endParaRPr lang="en-US" sz="1600" dirty="0"/>
          </a:p>
          <a:p>
            <a:endParaRPr lang="en-US" sz="1600" dirty="0"/>
          </a:p>
          <a:p>
            <a:endParaRPr lang="en-US" dirty="0"/>
          </a:p>
          <a:p>
            <a:endParaRPr lang="en-US" dirty="0"/>
          </a:p>
          <a:p>
            <a:endParaRPr lang="en-US" sz="100" dirty="0"/>
          </a:p>
          <a:p>
            <a:r>
              <a:rPr lang="en-US" dirty="0"/>
              <a:t>Balls from Amazon.com: </a:t>
            </a:r>
            <a:r>
              <a:rPr lang="en-US" sz="1400" dirty="0"/>
              <a:t>https://www.amazon.com/Pickleball-Outdoor-Pickleballs-Elasticity-Accessories/dp/B09ZQL7RDR/ref=sr_1_2_sspa?crid=1IFIVS5WDBDJL&amp;keywords=pickleball%2Bballs&amp;qid=1661979156&amp;s=sporting-goods&amp;sprefix=pickleball%2Csporting%2C142&amp;sr=1-2-spons&amp;th=1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Paddles from Amazon.com: </a:t>
            </a:r>
            <a:r>
              <a:rPr lang="en-US" sz="1400" dirty="0"/>
              <a:t>https://www.amazon.com/Pickleball-Durable-Professional-Lightweight-carrying/dp/B087P3DJ71/ref=sr_1_18?crid=LBXIDZHPY645&amp;keywords=pickleball+paddle+set+of+4&amp;qid=1661979925&amp;s=sporting-goods&amp;sprefix=pickleball+paddle+%2Csporting%2C136&amp;sr=1-18</a:t>
            </a:r>
            <a:endParaRPr lang="en-US" dirty="0"/>
          </a:p>
        </p:txBody>
      </p:sp>
      <p:pic>
        <p:nvPicPr>
          <p:cNvPr id="5" name="Picture 2" descr="https://m.media-amazon.com/images/I/71EFOBRxJjL._AC_SL1500_.jpg">
            <a:extLst>
              <a:ext uri="{FF2B5EF4-FFF2-40B4-BE49-F238E27FC236}">
                <a16:creationId xmlns:a16="http://schemas.microsoft.com/office/drawing/2014/main" id="{84133043-6005-499D-A9C8-B1D7F9B43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59" y="1529475"/>
            <a:ext cx="1667457" cy="124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m.media-amazon.com/images/I/61xFuK3buGL._AC_SL1500_.jpg">
            <a:extLst>
              <a:ext uri="{FF2B5EF4-FFF2-40B4-BE49-F238E27FC236}">
                <a16:creationId xmlns:a16="http://schemas.microsoft.com/office/drawing/2014/main" id="{57B09E7B-93A8-428C-A9B0-A16200658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67" y="3624317"/>
            <a:ext cx="1196460" cy="11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m.media-amazon.com/images/I/71yKtvNWiOL._AC_SL1500_.jpg">
            <a:extLst>
              <a:ext uri="{FF2B5EF4-FFF2-40B4-BE49-F238E27FC236}">
                <a16:creationId xmlns:a16="http://schemas.microsoft.com/office/drawing/2014/main" id="{071987A9-AA1D-41C9-9EEC-580130327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512" y="5160579"/>
            <a:ext cx="1493046" cy="149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507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0A4F6-1E59-4771-86B4-6E355D660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03890"/>
          </a:xfrm>
        </p:spPr>
        <p:txBody>
          <a:bodyPr/>
          <a:lstStyle/>
          <a:p>
            <a:pPr algn="ctr"/>
            <a:r>
              <a:rPr lang="en-US" dirty="0"/>
              <a:t>Additional Information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4B777-E96D-4814-959A-0A9ECC22B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14051"/>
            <a:ext cx="8596668" cy="3880773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https://usapickleball.org/</a:t>
            </a:r>
            <a:endParaRPr lang="en-US" dirty="0"/>
          </a:p>
          <a:p>
            <a:r>
              <a:rPr lang="en-US" dirty="0">
                <a:hlinkClick r:id="rId3"/>
              </a:rPr>
              <a:t>https://www.pickleballcentral.com/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905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38A50-F406-4A34-8025-6C878438E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Pickleball, is it an obsession?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E5D39-3B4D-41DE-B8AC-8B480CEBF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>
                <a:hlinkClick r:id="rId2"/>
              </a:rPr>
              <a:t>https://www.youtube.com/shorts/dA81lyxs2YQ</a:t>
            </a:r>
            <a:endParaRPr lang="en-US" dirty="0"/>
          </a:p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96FF66-71CF-4267-97EB-BED025B5F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508" y="2627586"/>
            <a:ext cx="3046219" cy="379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70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519C7-ED12-4DB7-9C2C-26CE9FF6B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207" y="157518"/>
            <a:ext cx="8596668" cy="882078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History of Pickleball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F7D7E-FDDB-4184-A8B0-2D846426E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123" y="1039596"/>
            <a:ext cx="8596668" cy="4756722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Started in 1965 in Bainbridge Island in Washington State by three friends over a weekend.</a:t>
            </a:r>
          </a:p>
          <a:p>
            <a:r>
              <a:rPr lang="en-US" sz="2200" dirty="0"/>
              <a:t>Pickleball is the combination of tennis (net), ping-pong (paddle), badminton (size of the court), and is played with a whiffle ball.</a:t>
            </a:r>
          </a:p>
          <a:p>
            <a:r>
              <a:rPr lang="en-US" sz="2200" dirty="0"/>
              <a:t>The name comes from a term from used in crewing, “pickle”, “where oarsmen were chosen from the leftovers of other boats”, the wife of one of the friends picked the name because it was a combination of “leftovers” from the three sports (USA Pickleball Association, Littlewood, Mary, </a:t>
            </a:r>
            <a:r>
              <a:rPr lang="en-US" sz="2200" i="1" dirty="0"/>
              <a:t>Pickleball Fundamentals, </a:t>
            </a:r>
            <a:r>
              <a:rPr lang="en-US" sz="2200" dirty="0"/>
              <a:t>2015). </a:t>
            </a:r>
          </a:p>
          <a:p>
            <a:r>
              <a:rPr lang="en-US" sz="2200" dirty="0"/>
              <a:t>The rules were developed over the weekend as the group of friends played.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Pickleball lands in Port Jefferson village | TBR News Media">
            <a:extLst>
              <a:ext uri="{FF2B5EF4-FFF2-40B4-BE49-F238E27FC236}">
                <a16:creationId xmlns:a16="http://schemas.microsoft.com/office/drawing/2014/main" id="{D77C98AE-5F93-421B-800E-C2C502BDA0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" t="38779" r="-1829" b="-2121"/>
          <a:stretch/>
        </p:blipFill>
        <p:spPr bwMode="auto">
          <a:xfrm>
            <a:off x="8993875" y="4440682"/>
            <a:ext cx="2757481" cy="225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317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57BED-1230-4F94-ADF4-01E984A2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31" y="22526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Stats of Pickleball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DA2CE-6B52-45C2-9E54-52F4E74DF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730" y="998667"/>
            <a:ext cx="9490870" cy="4634877"/>
          </a:xfrm>
        </p:spPr>
        <p:txBody>
          <a:bodyPr>
            <a:normAutofit/>
          </a:bodyPr>
          <a:lstStyle/>
          <a:p>
            <a:r>
              <a:rPr lang="en-US" sz="2400" dirty="0"/>
              <a:t>In 2021, Pickleball grew to 4.8 million players in the US (2022 Sports &amp; Fitness Industry Association Single Sport Report on Pickleball), a growth of 14.8% from 2020 to 2021.</a:t>
            </a:r>
          </a:p>
          <a:p>
            <a:r>
              <a:rPr lang="en-US" sz="2400" dirty="0"/>
              <a:t>3.5 million are “Casual” Pickleball players who play 1-7 times a year.</a:t>
            </a:r>
          </a:p>
          <a:p>
            <a:r>
              <a:rPr lang="en-US" sz="2400" dirty="0"/>
              <a:t>1.4 million are “Core” Pickleball players who play 8 or more times a year.</a:t>
            </a:r>
          </a:p>
          <a:p>
            <a:r>
              <a:rPr lang="en-US" sz="2400" dirty="0"/>
              <a:t>From 2020 to 2021, Pickleball was the fastest growing sport among players under the age 24 at 21%. </a:t>
            </a:r>
          </a:p>
          <a:p>
            <a:r>
              <a:rPr lang="en-US" sz="2400" dirty="0"/>
              <a:t>The average age of a pickleballer for “Core” is 47.9 years and for “Casual” is 34.3 years.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7A85C9-DBFA-4ED8-8948-F578A28645C4}"/>
              </a:ext>
            </a:extLst>
          </p:cNvPr>
          <p:cNvSpPr txBox="1"/>
          <p:nvPr/>
        </p:nvSpPr>
        <p:spPr>
          <a:xfrm>
            <a:off x="364235" y="5709410"/>
            <a:ext cx="9910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statistics were found at: https://usapickleball.org/about-us/organizational-docs/pickleball-fact-sheet/</a:t>
            </a:r>
          </a:p>
          <a:p>
            <a:endParaRPr lang="en-US" dirty="0"/>
          </a:p>
        </p:txBody>
      </p:sp>
      <p:pic>
        <p:nvPicPr>
          <p:cNvPr id="6" name="Picture 6" descr="USA PICKLEBALL">
            <a:extLst>
              <a:ext uri="{FF2B5EF4-FFF2-40B4-BE49-F238E27FC236}">
                <a16:creationId xmlns:a16="http://schemas.microsoft.com/office/drawing/2014/main" id="{1D14FBD7-6123-41C8-83BB-B061A908B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499" y="4684089"/>
            <a:ext cx="2646607" cy="197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576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3AE06-BE32-486C-9D62-741E3C457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87366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Courts: where can they go?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D35EB-E8B6-43A2-A093-18C1A715EF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404" y="1687624"/>
            <a:ext cx="4184035" cy="3880772"/>
          </a:xfrm>
        </p:spPr>
        <p:txBody>
          <a:bodyPr/>
          <a:lstStyle/>
          <a:p>
            <a:pPr algn="ctr"/>
            <a:r>
              <a:rPr lang="en-US" sz="2400" dirty="0"/>
              <a:t>Hockey rinks </a:t>
            </a:r>
          </a:p>
          <a:p>
            <a:pPr marL="0" indent="0">
              <a:buNone/>
            </a:pPr>
            <a:r>
              <a:rPr lang="en-US" dirty="0"/>
              <a:t>      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C3A918-9B76-4C9F-BCBA-C71D4187FA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9968" y="1687624"/>
            <a:ext cx="4184034" cy="3880773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Tennis courts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1D5BEF-5CAA-4736-8A64-BFB8BE15F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04" y="2638637"/>
            <a:ext cx="4536965" cy="34027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332CF1-73BD-4A7B-928B-9BCF0A25C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68" y="2638636"/>
            <a:ext cx="4536966" cy="340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82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B07D4-7BCD-4D69-9FA8-2ED26ECF0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780" y="99849"/>
            <a:ext cx="8729425" cy="693683"/>
          </a:xfrm>
        </p:spPr>
        <p:txBody>
          <a:bodyPr/>
          <a:lstStyle/>
          <a:p>
            <a:pPr algn="ctr"/>
            <a:r>
              <a:rPr lang="en-US" dirty="0"/>
              <a:t>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F9AC7-5700-40EC-B219-1576098B3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208" y="793532"/>
            <a:ext cx="8876571" cy="5806965"/>
          </a:xfrm>
        </p:spPr>
        <p:txBody>
          <a:bodyPr>
            <a:normAutofit fontScale="32500" lnSpcReduction="20000"/>
          </a:bodyPr>
          <a:lstStyle/>
          <a:p>
            <a:r>
              <a:rPr lang="en-US" sz="3200" b="1" dirty="0"/>
              <a:t>Serving Sequence</a:t>
            </a:r>
            <a:endParaRPr lang="en-US" sz="3200" dirty="0"/>
          </a:p>
          <a:p>
            <a:pPr lvl="1"/>
            <a:r>
              <a:rPr lang="en-US" sz="3200" dirty="0"/>
              <a:t>Both players on the serving doubles team have the opportunity to serve and score points until they commit a fault *(except for the first service sequence of each new game).</a:t>
            </a:r>
          </a:p>
          <a:p>
            <a:pPr lvl="1"/>
            <a:r>
              <a:rPr lang="en-US" sz="3200" dirty="0"/>
              <a:t>The first serve of each side-out is made from the right/even court.</a:t>
            </a:r>
          </a:p>
          <a:p>
            <a:pPr lvl="1"/>
            <a:r>
              <a:rPr lang="en-US" sz="3200" dirty="0"/>
              <a:t>If a point is scored, the server switches sides and the server initiate the next serve from the left/odd court.</a:t>
            </a:r>
          </a:p>
          <a:p>
            <a:pPr lvl="1"/>
            <a:r>
              <a:rPr lang="en-US" sz="3200" dirty="0"/>
              <a:t>When the first server loses the serve the partner then serves from their correct side of the court (except for the first service sequence of the game*).</a:t>
            </a:r>
          </a:p>
          <a:p>
            <a:pPr lvl="1"/>
            <a:r>
              <a:rPr lang="en-US" sz="3200" dirty="0"/>
              <a:t>The second server continues serving until his team commits a fault and loses the serve to the opposing team.</a:t>
            </a:r>
          </a:p>
          <a:p>
            <a:pPr lvl="1"/>
            <a:r>
              <a:rPr lang="en-US" sz="3200" dirty="0"/>
              <a:t>Once the service goes to the opposition (at side out), the first serve is from the right/even court and both players on that team have the opportunity to serve and score points until their team commits two faults.</a:t>
            </a:r>
          </a:p>
          <a:p>
            <a:r>
              <a:rPr lang="en-US" sz="3200" b="1" dirty="0"/>
              <a:t>Scoring</a:t>
            </a:r>
            <a:endParaRPr lang="en-US" sz="3200" dirty="0"/>
          </a:p>
          <a:p>
            <a:pPr lvl="1"/>
            <a:r>
              <a:rPr lang="en-US" sz="3200" dirty="0"/>
              <a:t>Points are scored only by the serving team.    </a:t>
            </a:r>
          </a:p>
          <a:p>
            <a:pPr lvl="1"/>
            <a:r>
              <a:rPr lang="en-US" sz="3200" dirty="0"/>
              <a:t>Games are normally played to 11 points, win by 2.</a:t>
            </a:r>
          </a:p>
          <a:p>
            <a:r>
              <a:rPr lang="en-US" sz="3200" b="1" dirty="0"/>
              <a:t>Two-Bounce Rule</a:t>
            </a:r>
            <a:endParaRPr lang="en-US" sz="3200" dirty="0"/>
          </a:p>
          <a:p>
            <a:pPr lvl="1"/>
            <a:r>
              <a:rPr lang="en-US" sz="3200" dirty="0"/>
              <a:t>When the ball is served, the receiving team must let it bounce before returning, and then the serving team must let it bounce before returning, thus two bounces.</a:t>
            </a:r>
          </a:p>
          <a:p>
            <a:pPr lvl="1"/>
            <a:r>
              <a:rPr lang="en-US" sz="3200" dirty="0"/>
              <a:t>After the ball has bounced once in each team’s court, both teams may either volley the ball (hit the ball before it bounces) or play it off a bounce (ground stroke).</a:t>
            </a:r>
          </a:p>
          <a:p>
            <a:pPr lvl="1"/>
            <a:r>
              <a:rPr lang="en-US" sz="3200" dirty="0"/>
              <a:t>The two-bounce rule eliminates the serve and volley advantage and extends rallies.</a:t>
            </a:r>
          </a:p>
          <a:p>
            <a:r>
              <a:rPr lang="en-US" sz="3200" b="1" dirty="0"/>
              <a:t>Non-Volley Zone</a:t>
            </a:r>
            <a:endParaRPr lang="en-US" sz="3200" dirty="0"/>
          </a:p>
          <a:p>
            <a:pPr lvl="1"/>
            <a:r>
              <a:rPr lang="en-US" sz="3200" dirty="0"/>
              <a:t>Volleying is prohibited within the non-volley zone. This rule prevents players from executing smashes from a position within the zone.</a:t>
            </a:r>
          </a:p>
          <a:p>
            <a:pPr lvl="1"/>
            <a:r>
              <a:rPr lang="en-US" sz="3200" dirty="0"/>
              <a:t>It is a fault if, when volleying a ball, the player steps on the non-volley zone, including the line and/or when the player’s momentum causes them or anything they are wearing or carrying to touch the non-volley zone including the associated lines. </a:t>
            </a:r>
          </a:p>
          <a:p>
            <a:pPr lvl="1"/>
            <a:r>
              <a:rPr lang="en-US" sz="3200" dirty="0"/>
              <a:t>It is a fault if, after volleying, a player is carried by momentum into or touches the non-volley zone, even if the volleyed ball is declared dead before this happens.</a:t>
            </a:r>
          </a:p>
          <a:p>
            <a:pPr lvl="1"/>
            <a:r>
              <a:rPr lang="en-US" sz="3200" dirty="0"/>
              <a:t>A player may legally be in the non-volley zone any time other than when volleying a ball.</a:t>
            </a:r>
          </a:p>
          <a:p>
            <a:pPr lvl="1"/>
            <a:r>
              <a:rPr lang="en-US" sz="3200" dirty="0"/>
              <a:t>The non-volley zone is commonly referred to as “the kitchen.”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551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6D4A3-A86B-4D1C-96CE-CD6042E86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7366"/>
            <a:ext cx="8596668" cy="1320800"/>
          </a:xfrm>
        </p:spPr>
        <p:txBody>
          <a:bodyPr/>
          <a:lstStyle/>
          <a:p>
            <a:pPr algn="ctr"/>
            <a:r>
              <a:rPr lang="en-US" dirty="0"/>
              <a:t>Court lay out</a:t>
            </a:r>
          </a:p>
        </p:txBody>
      </p:sp>
      <p:pic>
        <p:nvPicPr>
          <p:cNvPr id="1026" name="Picture 2" descr="Pickleball Court Dimensions">
            <a:extLst>
              <a:ext uri="{FF2B5EF4-FFF2-40B4-BE49-F238E27FC236}">
                <a16:creationId xmlns:a16="http://schemas.microsoft.com/office/drawing/2014/main" id="{027E3FC5-6F17-464C-823B-DD1DF213B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38" y="956440"/>
            <a:ext cx="9842714" cy="562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869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E54BE-FAA0-5B6A-F21C-882E7481B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First Video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106A1-9106-5D7F-D4DD-CAC745F79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55+ class is working on the “Dink” shot</a:t>
            </a:r>
          </a:p>
          <a:p>
            <a:r>
              <a:rPr lang="en-US" dirty="0"/>
              <a:t>Dink shot is performed from inside the non-valley zone, is hit after the ball bounces with the intent on having the ball skim over the top of the net and land in the opposing non-volleying zone closes to the net. </a:t>
            </a:r>
          </a:p>
        </p:txBody>
      </p:sp>
    </p:spTree>
    <p:extLst>
      <p:ext uri="{BB962C8B-B14F-4D97-AF65-F5344CB8AC3E}">
        <p14:creationId xmlns:p14="http://schemas.microsoft.com/office/powerpoint/2010/main" val="3266546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083" descr="IMG_1083">
            <a:hlinkClick r:id="" action="ppaction://media"/>
            <a:extLst>
              <a:ext uri="{FF2B5EF4-FFF2-40B4-BE49-F238E27FC236}">
                <a16:creationId xmlns:a16="http://schemas.microsoft.com/office/drawing/2014/main" id="{1260FCEB-3EEC-0732-EF83-4774D53869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155"/>
            <a:ext cx="12192000" cy="68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7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878</TotalTime>
  <Words>1143</Words>
  <Application>Microsoft Office PowerPoint</Application>
  <PresentationFormat>Widescreen</PresentationFormat>
  <Paragraphs>80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Trebuchet MS</vt:lpstr>
      <vt:lpstr>Wingdings 3</vt:lpstr>
      <vt:lpstr>Facet</vt:lpstr>
      <vt:lpstr>Pickleball </vt:lpstr>
      <vt:lpstr>Pickleball, is it an obsession? </vt:lpstr>
      <vt:lpstr>History of Pickleball</vt:lpstr>
      <vt:lpstr>Stats of Pickleball</vt:lpstr>
      <vt:lpstr>Courts: where can they go?</vt:lpstr>
      <vt:lpstr>Rules</vt:lpstr>
      <vt:lpstr>Court lay out</vt:lpstr>
      <vt:lpstr>First Video </vt:lpstr>
      <vt:lpstr>PowerPoint Presentation</vt:lpstr>
      <vt:lpstr>Second Video</vt:lpstr>
      <vt:lpstr>PowerPoint Presentation</vt:lpstr>
      <vt:lpstr>Structure of Programs</vt:lpstr>
      <vt:lpstr>Getting Started</vt:lpstr>
      <vt:lpstr>Additional Information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Pickleball</dc:title>
  <dc:creator>Katharine Curtiss</dc:creator>
  <cp:lastModifiedBy>Krystal Smith</cp:lastModifiedBy>
  <cp:revision>64</cp:revision>
  <dcterms:created xsi:type="dcterms:W3CDTF">2022-08-25T18:35:40Z</dcterms:created>
  <dcterms:modified xsi:type="dcterms:W3CDTF">2022-09-15T17:00:44Z</dcterms:modified>
</cp:coreProperties>
</file>